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043"/>
    <a:srgbClr val="31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6B13A-E78A-4275-BC6E-D6BC95EB7FB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FAD771-2191-493C-91E9-9264D78F26B4}">
      <dgm:prSet phldrT="[Szöveg]" custT="1"/>
      <dgm:spPr/>
      <dgm:t>
        <a:bodyPr/>
        <a:lstStyle/>
        <a:p>
          <a:pPr algn="ctr">
            <a:lnSpc>
              <a:spcPct val="100000"/>
            </a:lnSpc>
          </a:pPr>
          <a: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  <a:t>Egyedi</a:t>
          </a:r>
          <a:b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  <a:t>Univerzális</a:t>
          </a:r>
          <a:b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  <a:t>Állandó</a:t>
          </a:r>
        </a:p>
      </dgm:t>
    </dgm:pt>
    <dgm:pt modelId="{5AE0AA91-C87B-4399-AAA5-2A745C1774C0}" type="parTrans" cxnId="{6DC5E35F-5C98-43FA-9E90-50EA6A7108FC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85A0A1-0007-4D81-8A55-33823133F77A}" type="sibTrans" cxnId="{6DC5E35F-5C98-43FA-9E90-50EA6A7108FC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A883AA-1775-4784-B64A-BBC78D3F5BE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  <a:t>Mérhető</a:t>
          </a:r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</a:rPr>
            <a:t> technológiák, eszközök segítségével</a:t>
          </a:r>
        </a:p>
      </dgm:t>
    </dgm:pt>
    <dgm:pt modelId="{41ED2AB5-44A1-49E5-B035-F6464E9072E3}" type="parTrans" cxnId="{7FFCDCFC-EFC3-4C62-8F43-5E35F4645491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052CE3-6862-4E93-BD57-486D626072DA}" type="sibTrans" cxnId="{7FFCDCFC-EFC3-4C62-8F43-5E35F4645491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F6ECB5-B522-4C55-BB6F-59009D264602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hu-HU" sz="2200" b="0" dirty="0">
              <a:latin typeface="Verdana" panose="020B0604030504040204" pitchFamily="34" charset="0"/>
              <a:ea typeface="Verdana" panose="020B0604030504040204" pitchFamily="34" charset="0"/>
            </a:rPr>
            <a:t>Többfaktoros azonosítási folyamatba </a:t>
          </a:r>
          <a:r>
            <a:rPr lang="hu-HU" sz="2200" b="1" dirty="0">
              <a:latin typeface="Verdana" panose="020B0604030504040204" pitchFamily="34" charset="0"/>
              <a:ea typeface="Verdana" panose="020B0604030504040204" pitchFamily="34" charset="0"/>
            </a:rPr>
            <a:t>integrálható</a:t>
          </a:r>
          <a:endParaRPr lang="hu-HU" sz="22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5E208D-2207-4AE3-B89F-5CC2A2E2CB25}" type="parTrans" cxnId="{AD8B505F-0BA9-49E3-9E2D-658DD1E07369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03381D2-62FF-4FC7-BB04-923C4090F419}" type="sibTrans" cxnId="{AD8B505F-0BA9-49E3-9E2D-658DD1E07369}">
      <dgm:prSet/>
      <dgm:spPr/>
      <dgm:t>
        <a:bodyPr/>
        <a:lstStyle/>
        <a:p>
          <a:pPr>
            <a:lnSpc>
              <a:spcPct val="100000"/>
            </a:lnSpc>
          </a:pPr>
          <a:endParaRPr lang="hu-HU" sz="22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0C674A-52AA-4A3B-8CAE-7818E34D3B50}" type="pres">
      <dgm:prSet presAssocID="{1CA6B13A-E78A-4275-BC6E-D6BC95EB7FB1}" presName="Name0" presStyleCnt="0">
        <dgm:presLayoutVars>
          <dgm:dir/>
          <dgm:animLvl val="lvl"/>
          <dgm:resizeHandles val="exact"/>
        </dgm:presLayoutVars>
      </dgm:prSet>
      <dgm:spPr/>
    </dgm:pt>
    <dgm:pt modelId="{08C0A764-09D8-46A0-A958-E15F49457E98}" type="pres">
      <dgm:prSet presAssocID="{54FAD771-2191-493C-91E9-9264D78F26B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737DA69-7600-4201-8A83-C947F1AEDAEC}" type="pres">
      <dgm:prSet presAssocID="{D385A0A1-0007-4D81-8A55-33823133F77A}" presName="parTxOnlySpace" presStyleCnt="0"/>
      <dgm:spPr/>
    </dgm:pt>
    <dgm:pt modelId="{3FC5766F-197D-445C-8E97-4929EEBBED2E}" type="pres">
      <dgm:prSet presAssocID="{4BA883AA-1775-4784-B64A-BBC78D3F5B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221E9A2-E62B-4848-9258-E482F7761026}" type="pres">
      <dgm:prSet presAssocID="{69052CE3-6862-4E93-BD57-486D626072DA}" presName="parTxOnlySpace" presStyleCnt="0"/>
      <dgm:spPr/>
    </dgm:pt>
    <dgm:pt modelId="{D7515C4B-02F9-41FB-997E-64BB72638625}" type="pres">
      <dgm:prSet presAssocID="{68F6ECB5-B522-4C55-BB6F-59009D26460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A909A0B-7703-45AF-B6BD-2DDCD69AE4B6}" type="presOf" srcId="{68F6ECB5-B522-4C55-BB6F-59009D264602}" destId="{D7515C4B-02F9-41FB-997E-64BB72638625}" srcOrd="0" destOrd="0" presId="urn:microsoft.com/office/officeart/2005/8/layout/chevron1"/>
    <dgm:cxn modelId="{2CBAA82C-F72F-48FD-B798-B3C2ADA39914}" type="presOf" srcId="{4BA883AA-1775-4784-B64A-BBC78D3F5BE5}" destId="{3FC5766F-197D-445C-8E97-4929EEBBED2E}" srcOrd="0" destOrd="0" presId="urn:microsoft.com/office/officeart/2005/8/layout/chevron1"/>
    <dgm:cxn modelId="{AD8B505F-0BA9-49E3-9E2D-658DD1E07369}" srcId="{1CA6B13A-E78A-4275-BC6E-D6BC95EB7FB1}" destId="{68F6ECB5-B522-4C55-BB6F-59009D264602}" srcOrd="2" destOrd="0" parTransId="{7F5E208D-2207-4AE3-B89F-5CC2A2E2CB25}" sibTransId="{A03381D2-62FF-4FC7-BB04-923C4090F419}"/>
    <dgm:cxn modelId="{6DC5E35F-5C98-43FA-9E90-50EA6A7108FC}" srcId="{1CA6B13A-E78A-4275-BC6E-D6BC95EB7FB1}" destId="{54FAD771-2191-493C-91E9-9264D78F26B4}" srcOrd="0" destOrd="0" parTransId="{5AE0AA91-C87B-4399-AAA5-2A745C1774C0}" sibTransId="{D385A0A1-0007-4D81-8A55-33823133F77A}"/>
    <dgm:cxn modelId="{12750947-E50F-431E-947C-CDE562EDB8B7}" type="presOf" srcId="{54FAD771-2191-493C-91E9-9264D78F26B4}" destId="{08C0A764-09D8-46A0-A958-E15F49457E98}" srcOrd="0" destOrd="0" presId="urn:microsoft.com/office/officeart/2005/8/layout/chevron1"/>
    <dgm:cxn modelId="{06698F85-DDF2-4289-9C91-C9E8DD1B6F66}" type="presOf" srcId="{1CA6B13A-E78A-4275-BC6E-D6BC95EB7FB1}" destId="{B20C674A-52AA-4A3B-8CAE-7818E34D3B50}" srcOrd="0" destOrd="0" presId="urn:microsoft.com/office/officeart/2005/8/layout/chevron1"/>
    <dgm:cxn modelId="{7FFCDCFC-EFC3-4C62-8F43-5E35F4645491}" srcId="{1CA6B13A-E78A-4275-BC6E-D6BC95EB7FB1}" destId="{4BA883AA-1775-4784-B64A-BBC78D3F5BE5}" srcOrd="1" destOrd="0" parTransId="{41ED2AB5-44A1-49E5-B035-F6464E9072E3}" sibTransId="{69052CE3-6862-4E93-BD57-486D626072DA}"/>
    <dgm:cxn modelId="{D08D8CD6-3137-4874-A15F-12826D87D986}" type="presParOf" srcId="{B20C674A-52AA-4A3B-8CAE-7818E34D3B50}" destId="{08C0A764-09D8-46A0-A958-E15F49457E98}" srcOrd="0" destOrd="0" presId="urn:microsoft.com/office/officeart/2005/8/layout/chevron1"/>
    <dgm:cxn modelId="{D121CE51-CF95-46F3-B7F5-F5EA9D8F4602}" type="presParOf" srcId="{B20C674A-52AA-4A3B-8CAE-7818E34D3B50}" destId="{5737DA69-7600-4201-8A83-C947F1AEDAEC}" srcOrd="1" destOrd="0" presId="urn:microsoft.com/office/officeart/2005/8/layout/chevron1"/>
    <dgm:cxn modelId="{8F9D53C7-BE43-4D2B-9D28-069844E34C70}" type="presParOf" srcId="{B20C674A-52AA-4A3B-8CAE-7818E34D3B50}" destId="{3FC5766F-197D-445C-8E97-4929EEBBED2E}" srcOrd="2" destOrd="0" presId="urn:microsoft.com/office/officeart/2005/8/layout/chevron1"/>
    <dgm:cxn modelId="{172421E5-97A0-4869-A2EC-D14F6D23867B}" type="presParOf" srcId="{B20C674A-52AA-4A3B-8CAE-7818E34D3B50}" destId="{9221E9A2-E62B-4848-9258-E482F7761026}" srcOrd="3" destOrd="0" presId="urn:microsoft.com/office/officeart/2005/8/layout/chevron1"/>
    <dgm:cxn modelId="{B3889025-BA37-4D9F-9758-48811E83E488}" type="presParOf" srcId="{B20C674A-52AA-4A3B-8CAE-7818E34D3B50}" destId="{D7515C4B-02F9-41FB-997E-64BB7263862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DAABE-BDE9-4DD2-94D3-99E0F9C0E9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4389B9F-CA1A-47F8-A946-A282B0D4C177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</a:rPr>
            <a:t>Vezetői elkötelezettség – tudatosság, információalapú döntéshozatal </a:t>
          </a:r>
        </a:p>
      </dgm:t>
    </dgm:pt>
    <dgm:pt modelId="{103CCBCC-C588-44B3-844D-974F1EA3864A}" type="parTrans" cxnId="{2C206A53-44FA-4D5A-98D3-A1CA0BB47A0B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2A947E-1ED4-486A-B08A-24A3A75C63F6}" type="sibTrans" cxnId="{2C206A53-44FA-4D5A-98D3-A1CA0BB47A0B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9FA7BCD-3C7F-4A84-9043-381DD2E7884C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</a:rPr>
            <a:t>Szervezeti biztonságtudatosság – tréningek (esettanulmány, szituáció)</a:t>
          </a:r>
        </a:p>
      </dgm:t>
    </dgm:pt>
    <dgm:pt modelId="{283CBE19-F8B7-4104-8CE7-E2C2D739F7E4}" type="parTrans" cxnId="{58BDC1E0-C729-499C-91E4-4570B1F733A4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43CB6A-5C00-4EB3-8E51-03FB90A31E5F}" type="sibTrans" cxnId="{58BDC1E0-C729-499C-91E4-4570B1F733A4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0110AB-A505-4FC7-B8C1-22097F956BEA}">
      <dgm:prSet phldrT="[Szöveg]"/>
      <dgm:spPr/>
      <dgm:t>
        <a:bodyPr/>
        <a:lstStyle/>
        <a:p>
          <a:r>
            <a:rPr lang="hu-HU" dirty="0">
              <a:latin typeface="Verdana" panose="020B0604030504040204" pitchFamily="34" charset="0"/>
              <a:ea typeface="Verdana" panose="020B0604030504040204" pitchFamily="34" charset="0"/>
            </a:rPr>
            <a:t>Proaktív, ciklikus problémakezelés – folyamatos fejlesztés, </a:t>
          </a:r>
          <a:r>
            <a:rPr lang="hu-HU" dirty="0" err="1">
              <a:latin typeface="Verdana" panose="020B0604030504040204" pitchFamily="34" charset="0"/>
              <a:ea typeface="Verdana" panose="020B0604030504040204" pitchFamily="34" charset="0"/>
            </a:rPr>
            <a:t>utánkövetés</a:t>
          </a:r>
          <a:endParaRPr lang="hu-HU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867D411-D9B2-41E3-AF1E-618090859424}" type="parTrans" cxnId="{95185F2D-1DDA-444A-B368-E98F69DCC6EE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1127D6-3DD9-4C2C-A7E3-58AB13CAF5C6}" type="sibTrans" cxnId="{95185F2D-1DDA-444A-B368-E98F69DCC6EE}">
      <dgm:prSet/>
      <dgm:spPr/>
      <dgm:t>
        <a:bodyPr/>
        <a:lstStyle/>
        <a:p>
          <a:endParaRPr lang="hu-HU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712CBED-2351-4E66-9ED3-352E05F83C23}" type="pres">
      <dgm:prSet presAssocID="{020DAABE-BDE9-4DD2-94D3-99E0F9C0E951}" presName="Name0" presStyleCnt="0">
        <dgm:presLayoutVars>
          <dgm:chMax val="7"/>
          <dgm:chPref val="7"/>
          <dgm:dir/>
        </dgm:presLayoutVars>
      </dgm:prSet>
      <dgm:spPr/>
    </dgm:pt>
    <dgm:pt modelId="{1473987A-C080-4A1D-85F8-6A1374ABC2C1}" type="pres">
      <dgm:prSet presAssocID="{020DAABE-BDE9-4DD2-94D3-99E0F9C0E951}" presName="Name1" presStyleCnt="0"/>
      <dgm:spPr/>
    </dgm:pt>
    <dgm:pt modelId="{2F236790-8B6F-4D4B-89FD-4F512E32A5FD}" type="pres">
      <dgm:prSet presAssocID="{020DAABE-BDE9-4DD2-94D3-99E0F9C0E951}" presName="cycle" presStyleCnt="0"/>
      <dgm:spPr/>
    </dgm:pt>
    <dgm:pt modelId="{14B206CC-0D0A-44E8-9B74-94C9E85CDB6C}" type="pres">
      <dgm:prSet presAssocID="{020DAABE-BDE9-4DD2-94D3-99E0F9C0E951}" presName="srcNode" presStyleLbl="node1" presStyleIdx="0" presStyleCnt="3"/>
      <dgm:spPr/>
    </dgm:pt>
    <dgm:pt modelId="{78F75949-B9DF-4CFF-8757-F331989561D9}" type="pres">
      <dgm:prSet presAssocID="{020DAABE-BDE9-4DD2-94D3-99E0F9C0E951}" presName="conn" presStyleLbl="parChTrans1D2" presStyleIdx="0" presStyleCnt="1"/>
      <dgm:spPr/>
    </dgm:pt>
    <dgm:pt modelId="{017FD67F-CBA3-42C0-861B-45758018FF9B}" type="pres">
      <dgm:prSet presAssocID="{020DAABE-BDE9-4DD2-94D3-99E0F9C0E951}" presName="extraNode" presStyleLbl="node1" presStyleIdx="0" presStyleCnt="3"/>
      <dgm:spPr/>
    </dgm:pt>
    <dgm:pt modelId="{74F6811C-7200-454D-8F61-0218BB31E404}" type="pres">
      <dgm:prSet presAssocID="{020DAABE-BDE9-4DD2-94D3-99E0F9C0E951}" presName="dstNode" presStyleLbl="node1" presStyleIdx="0" presStyleCnt="3"/>
      <dgm:spPr/>
    </dgm:pt>
    <dgm:pt modelId="{1D09386C-E6BE-4135-A809-220B9F0ACFE9}" type="pres">
      <dgm:prSet presAssocID="{B4389B9F-CA1A-47F8-A946-A282B0D4C177}" presName="text_1" presStyleLbl="node1" presStyleIdx="0" presStyleCnt="3">
        <dgm:presLayoutVars>
          <dgm:bulletEnabled val="1"/>
        </dgm:presLayoutVars>
      </dgm:prSet>
      <dgm:spPr/>
    </dgm:pt>
    <dgm:pt modelId="{3F19AEAF-30EF-41B7-9218-4E6DEA5258C9}" type="pres">
      <dgm:prSet presAssocID="{B4389B9F-CA1A-47F8-A946-A282B0D4C177}" presName="accent_1" presStyleCnt="0"/>
      <dgm:spPr/>
    </dgm:pt>
    <dgm:pt modelId="{F85570A5-AC9D-480F-9EE2-F32BB7F6FC90}" type="pres">
      <dgm:prSet presAssocID="{B4389B9F-CA1A-47F8-A946-A282B0D4C177}" presName="accentRepeatNode" presStyleLbl="solidFgAcc1" presStyleIdx="0" presStyleCnt="3"/>
      <dgm:spPr/>
    </dgm:pt>
    <dgm:pt modelId="{4168E5F3-8C2B-476E-852D-6917141DC526}" type="pres">
      <dgm:prSet presAssocID="{39FA7BCD-3C7F-4A84-9043-381DD2E7884C}" presName="text_2" presStyleLbl="node1" presStyleIdx="1" presStyleCnt="3">
        <dgm:presLayoutVars>
          <dgm:bulletEnabled val="1"/>
        </dgm:presLayoutVars>
      </dgm:prSet>
      <dgm:spPr/>
    </dgm:pt>
    <dgm:pt modelId="{BB785427-51EB-4643-9F43-E427E47C4963}" type="pres">
      <dgm:prSet presAssocID="{39FA7BCD-3C7F-4A84-9043-381DD2E7884C}" presName="accent_2" presStyleCnt="0"/>
      <dgm:spPr/>
    </dgm:pt>
    <dgm:pt modelId="{B08FC8F7-6EAA-426A-988E-619915DD6C21}" type="pres">
      <dgm:prSet presAssocID="{39FA7BCD-3C7F-4A84-9043-381DD2E7884C}" presName="accentRepeatNode" presStyleLbl="solidFgAcc1" presStyleIdx="1" presStyleCnt="3"/>
      <dgm:spPr/>
    </dgm:pt>
    <dgm:pt modelId="{04D7843F-5DC5-40E4-B5AC-707D4E7C3C00}" type="pres">
      <dgm:prSet presAssocID="{860110AB-A505-4FC7-B8C1-22097F956BEA}" presName="text_3" presStyleLbl="node1" presStyleIdx="2" presStyleCnt="3">
        <dgm:presLayoutVars>
          <dgm:bulletEnabled val="1"/>
        </dgm:presLayoutVars>
      </dgm:prSet>
      <dgm:spPr/>
    </dgm:pt>
    <dgm:pt modelId="{DAF39E8E-1275-46A1-8D63-B3FFD9D16EB7}" type="pres">
      <dgm:prSet presAssocID="{860110AB-A505-4FC7-B8C1-22097F956BEA}" presName="accent_3" presStyleCnt="0"/>
      <dgm:spPr/>
    </dgm:pt>
    <dgm:pt modelId="{E2F33A22-B2D2-4CC5-B392-AA130690AF20}" type="pres">
      <dgm:prSet presAssocID="{860110AB-A505-4FC7-B8C1-22097F956BEA}" presName="accentRepeatNode" presStyleLbl="solidFgAcc1" presStyleIdx="2" presStyleCnt="3"/>
      <dgm:spPr/>
    </dgm:pt>
  </dgm:ptLst>
  <dgm:cxnLst>
    <dgm:cxn modelId="{F3D9A912-2E2A-4061-B5DE-6DF712AC8774}" type="presOf" srcId="{B4389B9F-CA1A-47F8-A946-A282B0D4C177}" destId="{1D09386C-E6BE-4135-A809-220B9F0ACFE9}" srcOrd="0" destOrd="0" presId="urn:microsoft.com/office/officeart/2008/layout/VerticalCurvedList"/>
    <dgm:cxn modelId="{8B86DB24-9739-4C65-905D-F29DEA5B9C7F}" type="presOf" srcId="{020DAABE-BDE9-4DD2-94D3-99E0F9C0E951}" destId="{8712CBED-2351-4E66-9ED3-352E05F83C23}" srcOrd="0" destOrd="0" presId="urn:microsoft.com/office/officeart/2008/layout/VerticalCurvedList"/>
    <dgm:cxn modelId="{95185F2D-1DDA-444A-B368-E98F69DCC6EE}" srcId="{020DAABE-BDE9-4DD2-94D3-99E0F9C0E951}" destId="{860110AB-A505-4FC7-B8C1-22097F956BEA}" srcOrd="2" destOrd="0" parTransId="{0867D411-D9B2-41E3-AF1E-618090859424}" sibTransId="{8B1127D6-3DD9-4C2C-A7E3-58AB13CAF5C6}"/>
    <dgm:cxn modelId="{2C206A53-44FA-4D5A-98D3-A1CA0BB47A0B}" srcId="{020DAABE-BDE9-4DD2-94D3-99E0F9C0E951}" destId="{B4389B9F-CA1A-47F8-A946-A282B0D4C177}" srcOrd="0" destOrd="0" parTransId="{103CCBCC-C588-44B3-844D-974F1EA3864A}" sibTransId="{242A947E-1ED4-486A-B08A-24A3A75C63F6}"/>
    <dgm:cxn modelId="{78617996-27EF-466C-912F-F7F9E31BFE31}" type="presOf" srcId="{860110AB-A505-4FC7-B8C1-22097F956BEA}" destId="{04D7843F-5DC5-40E4-B5AC-707D4E7C3C00}" srcOrd="0" destOrd="0" presId="urn:microsoft.com/office/officeart/2008/layout/VerticalCurvedList"/>
    <dgm:cxn modelId="{A9E8F3B0-51A7-475B-A6B3-8781A2250B34}" type="presOf" srcId="{39FA7BCD-3C7F-4A84-9043-381DD2E7884C}" destId="{4168E5F3-8C2B-476E-852D-6917141DC526}" srcOrd="0" destOrd="0" presId="urn:microsoft.com/office/officeart/2008/layout/VerticalCurvedList"/>
    <dgm:cxn modelId="{58BDC1E0-C729-499C-91E4-4570B1F733A4}" srcId="{020DAABE-BDE9-4DD2-94D3-99E0F9C0E951}" destId="{39FA7BCD-3C7F-4A84-9043-381DD2E7884C}" srcOrd="1" destOrd="0" parTransId="{283CBE19-F8B7-4104-8CE7-E2C2D739F7E4}" sibTransId="{DC43CB6A-5C00-4EB3-8E51-03FB90A31E5F}"/>
    <dgm:cxn modelId="{CB9A7CFE-8580-49DC-9AF7-18351FCC9AB6}" type="presOf" srcId="{242A947E-1ED4-486A-B08A-24A3A75C63F6}" destId="{78F75949-B9DF-4CFF-8757-F331989561D9}" srcOrd="0" destOrd="0" presId="urn:microsoft.com/office/officeart/2008/layout/VerticalCurvedList"/>
    <dgm:cxn modelId="{FA227175-CE08-4F4B-9AC5-6009A61A10BD}" type="presParOf" srcId="{8712CBED-2351-4E66-9ED3-352E05F83C23}" destId="{1473987A-C080-4A1D-85F8-6A1374ABC2C1}" srcOrd="0" destOrd="0" presId="urn:microsoft.com/office/officeart/2008/layout/VerticalCurvedList"/>
    <dgm:cxn modelId="{D89EBA16-1B4E-4AD3-B60D-C12CEDB94E8E}" type="presParOf" srcId="{1473987A-C080-4A1D-85F8-6A1374ABC2C1}" destId="{2F236790-8B6F-4D4B-89FD-4F512E32A5FD}" srcOrd="0" destOrd="0" presId="urn:microsoft.com/office/officeart/2008/layout/VerticalCurvedList"/>
    <dgm:cxn modelId="{2F4810FC-9A3C-4990-BF4D-04DA8FCFD8C6}" type="presParOf" srcId="{2F236790-8B6F-4D4B-89FD-4F512E32A5FD}" destId="{14B206CC-0D0A-44E8-9B74-94C9E85CDB6C}" srcOrd="0" destOrd="0" presId="urn:microsoft.com/office/officeart/2008/layout/VerticalCurvedList"/>
    <dgm:cxn modelId="{C668139D-EC97-4E1D-8CF5-1F2A74D04218}" type="presParOf" srcId="{2F236790-8B6F-4D4B-89FD-4F512E32A5FD}" destId="{78F75949-B9DF-4CFF-8757-F331989561D9}" srcOrd="1" destOrd="0" presId="urn:microsoft.com/office/officeart/2008/layout/VerticalCurvedList"/>
    <dgm:cxn modelId="{43F4E248-13FF-41AD-B298-508ED2E0EADA}" type="presParOf" srcId="{2F236790-8B6F-4D4B-89FD-4F512E32A5FD}" destId="{017FD67F-CBA3-42C0-861B-45758018FF9B}" srcOrd="2" destOrd="0" presId="urn:microsoft.com/office/officeart/2008/layout/VerticalCurvedList"/>
    <dgm:cxn modelId="{DE309028-376E-4E80-AF4C-6ABE4888E8E3}" type="presParOf" srcId="{2F236790-8B6F-4D4B-89FD-4F512E32A5FD}" destId="{74F6811C-7200-454D-8F61-0218BB31E404}" srcOrd="3" destOrd="0" presId="urn:microsoft.com/office/officeart/2008/layout/VerticalCurvedList"/>
    <dgm:cxn modelId="{D495959A-D9F4-4E03-9AC1-5CF84018536B}" type="presParOf" srcId="{1473987A-C080-4A1D-85F8-6A1374ABC2C1}" destId="{1D09386C-E6BE-4135-A809-220B9F0ACFE9}" srcOrd="1" destOrd="0" presId="urn:microsoft.com/office/officeart/2008/layout/VerticalCurvedList"/>
    <dgm:cxn modelId="{187BC619-1C6D-4285-A905-877A62728B59}" type="presParOf" srcId="{1473987A-C080-4A1D-85F8-6A1374ABC2C1}" destId="{3F19AEAF-30EF-41B7-9218-4E6DEA5258C9}" srcOrd="2" destOrd="0" presId="urn:microsoft.com/office/officeart/2008/layout/VerticalCurvedList"/>
    <dgm:cxn modelId="{5133C1B9-13A4-470E-8E1B-401A3E88F501}" type="presParOf" srcId="{3F19AEAF-30EF-41B7-9218-4E6DEA5258C9}" destId="{F85570A5-AC9D-480F-9EE2-F32BB7F6FC90}" srcOrd="0" destOrd="0" presId="urn:microsoft.com/office/officeart/2008/layout/VerticalCurvedList"/>
    <dgm:cxn modelId="{6F55D7F4-671B-4C55-9E78-6D2F35C775C0}" type="presParOf" srcId="{1473987A-C080-4A1D-85F8-6A1374ABC2C1}" destId="{4168E5F3-8C2B-476E-852D-6917141DC526}" srcOrd="3" destOrd="0" presId="urn:microsoft.com/office/officeart/2008/layout/VerticalCurvedList"/>
    <dgm:cxn modelId="{14D30C6E-BD5C-499D-AC33-D96C46E17160}" type="presParOf" srcId="{1473987A-C080-4A1D-85F8-6A1374ABC2C1}" destId="{BB785427-51EB-4643-9F43-E427E47C4963}" srcOrd="4" destOrd="0" presId="urn:microsoft.com/office/officeart/2008/layout/VerticalCurvedList"/>
    <dgm:cxn modelId="{5E41A3B6-8661-4067-9000-CE80A7689967}" type="presParOf" srcId="{BB785427-51EB-4643-9F43-E427E47C4963}" destId="{B08FC8F7-6EAA-426A-988E-619915DD6C21}" srcOrd="0" destOrd="0" presId="urn:microsoft.com/office/officeart/2008/layout/VerticalCurvedList"/>
    <dgm:cxn modelId="{B6853263-C31C-41FE-881A-13A2BF0B2999}" type="presParOf" srcId="{1473987A-C080-4A1D-85F8-6A1374ABC2C1}" destId="{04D7843F-5DC5-40E4-B5AC-707D4E7C3C00}" srcOrd="5" destOrd="0" presId="urn:microsoft.com/office/officeart/2008/layout/VerticalCurvedList"/>
    <dgm:cxn modelId="{BDD28845-B2BE-470F-A64A-789D95E82323}" type="presParOf" srcId="{1473987A-C080-4A1D-85F8-6A1374ABC2C1}" destId="{DAF39E8E-1275-46A1-8D63-B3FFD9D16EB7}" srcOrd="6" destOrd="0" presId="urn:microsoft.com/office/officeart/2008/layout/VerticalCurvedList"/>
    <dgm:cxn modelId="{E01D60D3-3619-4230-8CFA-B6FF75B6B1BD}" type="presParOf" srcId="{DAF39E8E-1275-46A1-8D63-B3FFD9D16EB7}" destId="{E2F33A22-B2D2-4CC5-B392-AA130690AF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0A764-09D8-46A0-A958-E15F49457E98}">
      <dsp:nvSpPr>
        <dsp:cNvPr id="0" name=""/>
        <dsp:cNvSpPr/>
      </dsp:nvSpPr>
      <dsp:spPr>
        <a:xfrm>
          <a:off x="3571" y="322773"/>
          <a:ext cx="4351734" cy="1740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Egyedi</a:t>
          </a:r>
          <a:b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Univerzális</a:t>
          </a:r>
          <a:b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Állandó</a:t>
          </a:r>
        </a:p>
      </dsp:txBody>
      <dsp:txXfrm>
        <a:off x="873918" y="322773"/>
        <a:ext cx="2611041" cy="1740693"/>
      </dsp:txXfrm>
    </dsp:sp>
    <dsp:sp modelId="{3FC5766F-197D-445C-8E97-4929EEBBED2E}">
      <dsp:nvSpPr>
        <dsp:cNvPr id="0" name=""/>
        <dsp:cNvSpPr/>
      </dsp:nvSpPr>
      <dsp:spPr>
        <a:xfrm>
          <a:off x="3920132" y="322773"/>
          <a:ext cx="4351734" cy="1740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Mérhető</a:t>
          </a: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</a:rPr>
            <a:t> technológiák, eszközök segítségével</a:t>
          </a:r>
        </a:p>
      </dsp:txBody>
      <dsp:txXfrm>
        <a:off x="4790479" y="322773"/>
        <a:ext cx="2611041" cy="1740693"/>
      </dsp:txXfrm>
    </dsp:sp>
    <dsp:sp modelId="{D7515C4B-02F9-41FB-997E-64BB72638625}">
      <dsp:nvSpPr>
        <dsp:cNvPr id="0" name=""/>
        <dsp:cNvSpPr/>
      </dsp:nvSpPr>
      <dsp:spPr>
        <a:xfrm>
          <a:off x="7836693" y="322773"/>
          <a:ext cx="4351734" cy="1740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0" kern="1200" dirty="0">
              <a:latin typeface="Verdana" panose="020B0604030504040204" pitchFamily="34" charset="0"/>
              <a:ea typeface="Verdana" panose="020B0604030504040204" pitchFamily="34" charset="0"/>
            </a:rPr>
            <a:t>Többfaktoros azonosítási folyamatba </a:t>
          </a:r>
          <a:r>
            <a:rPr lang="hu-HU" sz="2200" b="1" kern="1200" dirty="0">
              <a:latin typeface="Verdana" panose="020B0604030504040204" pitchFamily="34" charset="0"/>
              <a:ea typeface="Verdana" panose="020B0604030504040204" pitchFamily="34" charset="0"/>
            </a:rPr>
            <a:t>integrálható</a:t>
          </a:r>
          <a:endParaRPr lang="hu-HU" sz="22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707040" y="322773"/>
        <a:ext cx="2611041" cy="174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75949-B9DF-4CFF-8757-F331989561D9}">
      <dsp:nvSpPr>
        <dsp:cNvPr id="0" name=""/>
        <dsp:cNvSpPr/>
      </dsp:nvSpPr>
      <dsp:spPr>
        <a:xfrm>
          <a:off x="-3443056" y="-529383"/>
          <a:ext cx="4105179" cy="4105179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9386C-E6BE-4135-A809-220B9F0ACFE9}">
      <dsp:nvSpPr>
        <dsp:cNvPr id="0" name=""/>
        <dsp:cNvSpPr/>
      </dsp:nvSpPr>
      <dsp:spPr>
        <a:xfrm>
          <a:off x="425767" y="304641"/>
          <a:ext cx="9888792" cy="6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</a:rPr>
            <a:t>Vezetői elkötelezettség – tudatosság, információalapú döntéshozatal </a:t>
          </a:r>
        </a:p>
      </dsp:txBody>
      <dsp:txXfrm>
        <a:off x="425767" y="304641"/>
        <a:ext cx="9888792" cy="609282"/>
      </dsp:txXfrm>
    </dsp:sp>
    <dsp:sp modelId="{F85570A5-AC9D-480F-9EE2-F32BB7F6FC90}">
      <dsp:nvSpPr>
        <dsp:cNvPr id="0" name=""/>
        <dsp:cNvSpPr/>
      </dsp:nvSpPr>
      <dsp:spPr>
        <a:xfrm>
          <a:off x="44966" y="228480"/>
          <a:ext cx="761603" cy="761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8E5F3-8C2B-476E-852D-6917141DC526}">
      <dsp:nvSpPr>
        <dsp:cNvPr id="0" name=""/>
        <dsp:cNvSpPr/>
      </dsp:nvSpPr>
      <dsp:spPr>
        <a:xfrm>
          <a:off x="647241" y="1218565"/>
          <a:ext cx="9667318" cy="6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</a:rPr>
            <a:t>Szervezeti biztonságtudatosság – tréningek (esettanulmány, szituáció)</a:t>
          </a:r>
        </a:p>
      </dsp:txBody>
      <dsp:txXfrm>
        <a:off x="647241" y="1218565"/>
        <a:ext cx="9667318" cy="609282"/>
      </dsp:txXfrm>
    </dsp:sp>
    <dsp:sp modelId="{B08FC8F7-6EAA-426A-988E-619915DD6C21}">
      <dsp:nvSpPr>
        <dsp:cNvPr id="0" name=""/>
        <dsp:cNvSpPr/>
      </dsp:nvSpPr>
      <dsp:spPr>
        <a:xfrm>
          <a:off x="266440" y="1142404"/>
          <a:ext cx="761603" cy="761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843F-5DC5-40E4-B5AC-707D4E7C3C00}">
      <dsp:nvSpPr>
        <dsp:cNvPr id="0" name=""/>
        <dsp:cNvSpPr/>
      </dsp:nvSpPr>
      <dsp:spPr>
        <a:xfrm>
          <a:off x="425767" y="2132489"/>
          <a:ext cx="9888792" cy="609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61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Verdana" panose="020B0604030504040204" pitchFamily="34" charset="0"/>
              <a:ea typeface="Verdana" panose="020B0604030504040204" pitchFamily="34" charset="0"/>
            </a:rPr>
            <a:t>Proaktív, ciklikus problémakezelés – folyamatos fejlesztés, </a:t>
          </a:r>
          <a:r>
            <a:rPr lang="hu-HU" sz="2000" kern="1200" dirty="0" err="1">
              <a:latin typeface="Verdana" panose="020B0604030504040204" pitchFamily="34" charset="0"/>
              <a:ea typeface="Verdana" panose="020B0604030504040204" pitchFamily="34" charset="0"/>
            </a:rPr>
            <a:t>utánkövetés</a:t>
          </a:r>
          <a:endParaRPr lang="hu-HU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25767" y="2132489"/>
        <a:ext cx="9888792" cy="609282"/>
      </dsp:txXfrm>
    </dsp:sp>
    <dsp:sp modelId="{E2F33A22-B2D2-4CC5-B392-AA130690AF20}">
      <dsp:nvSpPr>
        <dsp:cNvPr id="0" name=""/>
        <dsp:cNvSpPr/>
      </dsp:nvSpPr>
      <dsp:spPr>
        <a:xfrm>
          <a:off x="44966" y="2056328"/>
          <a:ext cx="761603" cy="761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1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375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9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6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26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0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8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8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0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2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5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9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39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7A0831-4ED4-4F64-8600-4D718520B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598" y="0"/>
            <a:ext cx="4636506" cy="34995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200" dirty="0"/>
              <a:t>A </a:t>
            </a:r>
            <a:r>
              <a:rPr lang="hu-HU" sz="4200" dirty="0" err="1"/>
              <a:t>biometrikus</a:t>
            </a:r>
            <a:r>
              <a:rPr lang="hu-HU" sz="4200" dirty="0"/>
              <a:t> azonosítási megoldások aktuális biztonsági kérdései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98E8E1B-4140-4331-AF5A-445E9A01A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7702" y="3725577"/>
            <a:ext cx="4636502" cy="1277934"/>
          </a:xfrm>
        </p:spPr>
        <p:txBody>
          <a:bodyPr>
            <a:normAutofit/>
          </a:bodyPr>
          <a:lstStyle/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Kárász Balázs, PhD hallgató, NKE KMDI</a:t>
            </a:r>
          </a:p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Kommunikáció 2019</a:t>
            </a:r>
          </a:p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2019. november 14.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3AD80-1E46-48B1-AD58-6C5C3DDF92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09" b="2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0349CA1-AB54-4A20-A538-8239CA2FE2FA}"/>
              </a:ext>
            </a:extLst>
          </p:cNvPr>
          <p:cNvSpPr txBox="1"/>
          <p:nvPr/>
        </p:nvSpPr>
        <p:spPr>
          <a:xfrm>
            <a:off x="7546597" y="5148549"/>
            <a:ext cx="4627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Az Innovációs és Technológiai Minisztérium ÚNKP-19-3-I-NKE-14 kódszámú</a:t>
            </a:r>
            <a:b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Új Nemzeti Kiválóság Programjának</a:t>
            </a:r>
            <a:b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szakmai támogatásával készült. </a:t>
            </a:r>
            <a:endParaRPr lang="hu-H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16B5E4F-9EF5-46BC-B3CB-82FA8948A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75" y="6244403"/>
            <a:ext cx="740219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528F6EC-3803-4638-ACD2-6CC84466A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8"/>
          <a:stretch/>
        </p:blipFill>
        <p:spPr bwMode="auto">
          <a:xfrm>
            <a:off x="9940011" y="6244403"/>
            <a:ext cx="944127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67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A0831-4ED4-4F64-8600-4D718520B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494" y="835383"/>
            <a:ext cx="4636506" cy="1794801"/>
          </a:xfrm>
        </p:spPr>
        <p:txBody>
          <a:bodyPr>
            <a:normAutofit/>
          </a:bodyPr>
          <a:lstStyle/>
          <a:p>
            <a:r>
              <a:rPr lang="hu-HU" sz="4200" dirty="0"/>
              <a:t>Köszönöm figyelmüket!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3AD80-1E46-48B1-AD58-6C5C3DDF9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09" b="2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  <p:sp>
        <p:nvSpPr>
          <p:cNvPr id="10" name="Alcím 2">
            <a:extLst>
              <a:ext uri="{FF2B5EF4-FFF2-40B4-BE49-F238E27FC236}">
                <a16:creationId xmlns:a16="http://schemas.microsoft.com/office/drawing/2014/main" id="{9342C612-700E-461D-A8E7-36DA22A5B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7702" y="3725577"/>
            <a:ext cx="4636502" cy="1277934"/>
          </a:xfrm>
        </p:spPr>
        <p:txBody>
          <a:bodyPr>
            <a:normAutofit/>
          </a:bodyPr>
          <a:lstStyle/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Kárász Balázs, PhD hallgató, NKE KMDI</a:t>
            </a:r>
          </a:p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Kommunikáció 2019</a:t>
            </a:r>
          </a:p>
          <a:p>
            <a:r>
              <a:rPr lang="hu-HU" sz="1700" dirty="0">
                <a:solidFill>
                  <a:srgbClr val="FFF5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2019. november 14.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FBC727F-22CA-4578-A237-83681591D805}"/>
              </a:ext>
            </a:extLst>
          </p:cNvPr>
          <p:cNvSpPr txBox="1"/>
          <p:nvPr/>
        </p:nvSpPr>
        <p:spPr>
          <a:xfrm>
            <a:off x="7546597" y="5148549"/>
            <a:ext cx="4627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Az Innovációs és Technológiai Minisztérium ÚNKP-19-3-I-NKE-14 kódszámú</a:t>
            </a:r>
            <a:b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Új Nemzeti Kiválóság Programjának</a:t>
            </a:r>
            <a:b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u-HU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szakmai támogatásával készült. </a:t>
            </a:r>
            <a:endParaRPr lang="hu-H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4C03FE6E-B124-492E-B48A-C345FB6A9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875" y="6244403"/>
            <a:ext cx="740219" cy="52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1680B80-0312-4956-8FBD-4CBC8AE041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8"/>
          <a:stretch/>
        </p:blipFill>
        <p:spPr bwMode="auto">
          <a:xfrm>
            <a:off x="9940011" y="6244403"/>
            <a:ext cx="944127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17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35385F-36F9-4CA5-ACD3-DEB79411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132314"/>
            <a:ext cx="3732902" cy="4570457"/>
          </a:xfrm>
          <a:effectLst/>
        </p:spPr>
        <p:txBody>
          <a:bodyPr>
            <a:normAutofit/>
          </a:bodyPr>
          <a:lstStyle/>
          <a:p>
            <a:r>
              <a:rPr lang="hu-HU" dirty="0"/>
              <a:t>Tartalom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2C0128-DC32-48C5-B880-1216753F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132314"/>
            <a:ext cx="6315857" cy="4570457"/>
          </a:xfrm>
          <a:effectLst/>
        </p:spPr>
        <p:txBody>
          <a:bodyPr anchor="ctr">
            <a:norm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Tudományos probléma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Azonosítási megoldások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Megbízhatósági problémák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Aktuális biztonsági kérdések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Biztonságtudatosság és hiánya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Összefoglalás: kockázatkezelés</a:t>
            </a:r>
          </a:p>
        </p:txBody>
      </p:sp>
    </p:spTree>
    <p:extLst>
      <p:ext uri="{BB962C8B-B14F-4D97-AF65-F5344CB8AC3E}">
        <p14:creationId xmlns:p14="http://schemas.microsoft.com/office/powerpoint/2010/main" val="291605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E6BD4B-CBAB-42ED-AF8F-3F7C955F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FFFFFF"/>
                </a:solidFill>
              </a:rPr>
              <a:t>Tudományos probléma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41DF14-341E-4F5C-96DF-C96B9094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70927"/>
            <a:ext cx="10353762" cy="3045558"/>
          </a:xfrm>
          <a:effectLst/>
        </p:spPr>
        <p:txBody>
          <a:bodyPr anchor="ctr">
            <a:normAutofit/>
          </a:bodyPr>
          <a:lstStyle/>
          <a:p>
            <a:pPr marL="36900" indent="0" algn="ctr">
              <a:lnSpc>
                <a:spcPct val="150000"/>
              </a:lnSpc>
              <a:buNone/>
            </a:pP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Milyen hatást gyakorol a </a:t>
            </a:r>
            <a:r>
              <a:rPr lang="hu-HU" sz="2400" b="1" dirty="0">
                <a:latin typeface="Verdana" panose="020B0604030504040204" pitchFamily="34" charset="0"/>
                <a:ea typeface="Verdana" panose="020B0604030504040204" pitchFamily="34" charset="0"/>
              </a:rPr>
              <a:t>biztonságtudatosság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vagy annak hiánya, mint humán kockázati tényező, az egyes társadalmi érintettségű biztonsági kérdések helyes megközelítésére – különösen a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biometrikus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azonosítás aspektusában?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7AAEB76-9A4E-4D13-AE09-4558FB1F1C43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0782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DA7D2B6-7EA8-4714-89BC-82E4DE5B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hu-HU" sz="4800" dirty="0" err="1">
                <a:solidFill>
                  <a:srgbClr val="FFFFFF"/>
                </a:solidFill>
              </a:rPr>
              <a:t>Biometrikus</a:t>
            </a:r>
            <a:r>
              <a:rPr lang="hu-HU" sz="4800" dirty="0">
                <a:solidFill>
                  <a:srgbClr val="FFFFFF"/>
                </a:solidFill>
              </a:rPr>
              <a:t> azonosítás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EF89EA-6F04-445C-BFAF-AD81C21E4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565919"/>
            <a:ext cx="11011505" cy="2274530"/>
          </a:xfrm>
          <a:effectLst/>
        </p:spPr>
        <p:txBody>
          <a:bodyPr anchor="ctr">
            <a:normAutofit/>
          </a:bodyPr>
          <a:lstStyle/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Azonosítási megoldások, amelyek valamely primer vagy szekunder emberi, külső tulajdonságon alapulnak</a:t>
            </a:r>
          </a:p>
          <a:p>
            <a:r>
              <a:rPr 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Főbb (előnyös) tulajdonságok – </a:t>
            </a:r>
            <a:r>
              <a:rPr lang="hu-HU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Jain</a:t>
            </a:r>
            <a:r>
              <a:rPr lang="hu-HU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et</a:t>
            </a:r>
            <a:r>
              <a:rPr lang="hu-HU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</a:t>
            </a:r>
            <a:r>
              <a:rPr lang="hu-HU" sz="2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(1999) alapján: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ECF77E-5253-4929-8FDB-6D148E2E7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054561"/>
              </p:ext>
            </p:extLst>
          </p:nvPr>
        </p:nvGraphicFramePr>
        <p:xfrm>
          <a:off x="0" y="4471758"/>
          <a:ext cx="12192000" cy="238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lipszis 8">
            <a:extLst>
              <a:ext uri="{FF2B5EF4-FFF2-40B4-BE49-F238E27FC236}">
                <a16:creationId xmlns:a16="http://schemas.microsoft.com/office/drawing/2014/main" id="{6AF660D6-AC04-4178-978F-C90321EBC2B6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73589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BC2831-287D-4628-9D87-7D611A3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226502"/>
            <a:ext cx="4644761" cy="144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3200" dirty="0">
                <a:solidFill>
                  <a:srgbClr val="FFFFFF"/>
                </a:solidFill>
              </a:rPr>
              <a:t>Korai precedensek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C22C9D-0E91-44E6-9B16-D5AF404D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34" y="346184"/>
            <a:ext cx="7052666" cy="1200636"/>
          </a:xfrm>
          <a:effectLst/>
        </p:spPr>
        <p:txBody>
          <a:bodyPr anchor="ctr">
            <a:norm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Informális:	Izsák és fiai (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Jákób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és 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Ézsau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Katonai:		</a:t>
            </a:r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Gileád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-Efraim konfliktus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2B18B6F3-F6EA-4AE9-900C-D5EACF6CFF18}"/>
              </a:ext>
            </a:extLst>
          </p:cNvPr>
          <p:cNvSpPr txBox="1">
            <a:spLocks/>
          </p:cNvSpPr>
          <p:nvPr/>
        </p:nvSpPr>
        <p:spPr>
          <a:xfrm>
            <a:off x="9525" y="2354399"/>
            <a:ext cx="4644761" cy="213592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hu-HU" sz="3200" dirty="0">
                <a:solidFill>
                  <a:srgbClr val="FFFFFF"/>
                </a:solidFill>
              </a:rPr>
              <a:t>Azonosításra alkalmas </a:t>
            </a:r>
            <a:r>
              <a:rPr lang="hu-HU" sz="3200" dirty="0" err="1">
                <a:solidFill>
                  <a:srgbClr val="FFFFFF"/>
                </a:solidFill>
              </a:rPr>
              <a:t>biometrikus</a:t>
            </a:r>
            <a:r>
              <a:rPr lang="hu-HU" sz="3200" dirty="0">
                <a:solidFill>
                  <a:srgbClr val="FFFFFF"/>
                </a:solidFill>
              </a:rPr>
              <a:t> elemek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6EDF9DB4-38DE-497A-8B4D-C93F72844D12}"/>
              </a:ext>
            </a:extLst>
          </p:cNvPr>
          <p:cNvSpPr txBox="1">
            <a:spLocks/>
          </p:cNvSpPr>
          <p:nvPr/>
        </p:nvSpPr>
        <p:spPr>
          <a:xfrm>
            <a:off x="5139334" y="2119507"/>
            <a:ext cx="7052666" cy="421418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Aláírás (kézírással)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Arc és egyéb testrészek geometriája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Ujjlenyomat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Írisz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Beszédhang</a:t>
            </a:r>
          </a:p>
          <a:p>
            <a:r>
              <a:rPr lang="hu-HU" sz="2400" i="1" dirty="0">
                <a:latin typeface="Verdana" panose="020B0604030504040204" pitchFamily="34" charset="0"/>
                <a:ea typeface="Verdana" panose="020B0604030504040204" pitchFamily="34" charset="0"/>
              </a:rPr>
              <a:t>(íráskép, gépelési mintázat, DNS stb.)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782069F-955D-422C-9497-41A256524799}"/>
              </a:ext>
            </a:extLst>
          </p:cNvPr>
          <p:cNvSpPr/>
          <p:nvPr/>
        </p:nvSpPr>
        <p:spPr>
          <a:xfrm>
            <a:off x="0" y="1876227"/>
            <a:ext cx="465428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17AAB0B-531E-4A63-BE38-470DC5D8439A}"/>
              </a:ext>
            </a:extLst>
          </p:cNvPr>
          <p:cNvSpPr/>
          <p:nvPr/>
        </p:nvSpPr>
        <p:spPr>
          <a:xfrm>
            <a:off x="4654286" y="1876227"/>
            <a:ext cx="7537714" cy="36000"/>
          </a:xfrm>
          <a:prstGeom prst="rect">
            <a:avLst/>
          </a:prstGeom>
          <a:solidFill>
            <a:srgbClr val="31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 descr="Palm-vein Scanner">
            <a:extLst>
              <a:ext uri="{FF2B5EF4-FFF2-40B4-BE49-F238E27FC236}">
                <a16:creationId xmlns:a16="http://schemas.microsoft.com/office/drawing/2014/main" id="{A3BF1F29-397A-43FB-8557-23DC9A8B3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0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ngerprint Scanner">
            <a:extLst>
              <a:ext uri="{FF2B5EF4-FFF2-40B4-BE49-F238E27FC236}">
                <a16:creationId xmlns:a16="http://schemas.microsoft.com/office/drawing/2014/main" id="{E07518FF-7C82-4554-97B7-D643ADB0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2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ace Recognition">
            <a:extLst>
              <a:ext uri="{FF2B5EF4-FFF2-40B4-BE49-F238E27FC236}">
                <a16:creationId xmlns:a16="http://schemas.microsoft.com/office/drawing/2014/main" id="{5FBFAF8D-0DF7-474D-A467-A39EA066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02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is Scanner">
            <a:extLst>
              <a:ext uri="{FF2B5EF4-FFF2-40B4-BE49-F238E27FC236}">
                <a16:creationId xmlns:a16="http://schemas.microsoft.com/office/drawing/2014/main" id="{AABD34F7-B645-4F7B-8DDD-8D10E5E9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553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éptalálat a következőre: „signature icon”">
            <a:extLst>
              <a:ext uri="{FF2B5EF4-FFF2-40B4-BE49-F238E27FC236}">
                <a16:creationId xmlns:a16="http://schemas.microsoft.com/office/drawing/2014/main" id="{89EFE9E9-F0E4-4A4C-A95B-5E643A29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90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éptalálat a következőre: „voice recognition icon”">
            <a:extLst>
              <a:ext uri="{FF2B5EF4-FFF2-40B4-BE49-F238E27FC236}">
                <a16:creationId xmlns:a16="http://schemas.microsoft.com/office/drawing/2014/main" id="{1F55025A-87E4-42A1-A3DA-9F1FCB25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65" y="5535776"/>
            <a:ext cx="1188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zis 16">
            <a:extLst>
              <a:ext uri="{FF2B5EF4-FFF2-40B4-BE49-F238E27FC236}">
                <a16:creationId xmlns:a16="http://schemas.microsoft.com/office/drawing/2014/main" id="{C4BCD658-B55B-44FE-928B-D3C3056EF9BD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7764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BC2831-287D-4628-9D87-7D611A39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42" y="4049006"/>
            <a:ext cx="3240000" cy="1484828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Georgia Pro" panose="02040603050505030304"/>
              </a:rPr>
              <a:t>Általános</a:t>
            </a:r>
            <a:br>
              <a:rPr lang="hu-HU" sz="32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Georgia Pro" panose="02040603050505030304"/>
              </a:rPr>
            </a:br>
            <a:r>
              <a:rPr lang="hu-HU" sz="32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Georgia Pro" panose="02040603050505030304"/>
              </a:rPr>
              <a:t>külső hatások: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FC22C9D-0E91-44E6-9B16-D5AF404D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34" y="4031006"/>
            <a:ext cx="7052666" cy="1538828"/>
          </a:xfrm>
          <a:effectLst/>
        </p:spPr>
        <p:txBody>
          <a:bodyPr anchor="ctr">
            <a:normAutofit/>
          </a:bodyPr>
          <a:lstStyle/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Környezeti: zaj, szennyeződés, fényhiány, rezgés</a:t>
            </a:r>
          </a:p>
          <a:p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Sérült adat esetén félrevezető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2B18B6F3-F6EA-4AE9-900C-D5EACF6CFF18}"/>
              </a:ext>
            </a:extLst>
          </p:cNvPr>
          <p:cNvSpPr txBox="1">
            <a:spLocks/>
          </p:cNvSpPr>
          <p:nvPr/>
        </p:nvSpPr>
        <p:spPr>
          <a:xfrm>
            <a:off x="0" y="1485920"/>
            <a:ext cx="4654285" cy="21254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FFFFFF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uLnTx/>
                <a:uFillTx/>
                <a:latin typeface="Georgia Pro" panose="02040603050505030304"/>
                <a:ea typeface="+mj-ea"/>
              </a:rPr>
              <a:t>Megoldás-specifikus tényezők: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6EDF9DB4-38DE-497A-8B4D-C93F72844D12}"/>
              </a:ext>
            </a:extLst>
          </p:cNvPr>
          <p:cNvSpPr txBox="1">
            <a:spLocks/>
          </p:cNvSpPr>
          <p:nvPr/>
        </p:nvSpPr>
        <p:spPr>
          <a:xfrm>
            <a:off x="5139334" y="1122690"/>
            <a:ext cx="7052666" cy="29506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7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243D41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243D4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Vizsgálati célú azonosításra nem mindig alkalmas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243D41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hu-HU" sz="24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243D4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Ujjak, írisz: sérülhet – nem univerzális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243D41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hu-HU" sz="24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243D4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Aláírás: hamisítás</a:t>
            </a:r>
            <a:endParaRPr kumimoji="0" lang="hu-HU" sz="2400" b="0" i="0" u="none" strike="noStrike" kern="1200" cap="none" spc="0" normalizeH="0" baseline="0" noProof="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243D4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243D41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243D4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Írisz: sötét szem és tág pupilla problémát okozhat</a:t>
            </a:r>
          </a:p>
          <a:p>
            <a:pPr marL="342900" marR="0" lvl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243D41"/>
              </a:buClr>
              <a:buSzPct val="70000"/>
              <a:buFont typeface="Wingdings 2" charset="2"/>
              <a:buChar char=""/>
              <a:tabLst/>
              <a:defRPr/>
            </a:pPr>
            <a:r>
              <a:rPr lang="hu-HU" sz="2400" dirty="0">
                <a:ln>
                  <a:solidFill>
                    <a:srgbClr val="FFFFFF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rgbClr val="243D41"/>
                </a:solidFill>
                <a:effectLst>
                  <a:outerShdw blurRad="9525" dist="25400" dir="14640000" algn="tl" rotWithShape="0">
                    <a:srgbClr val="FFFFFF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Beszédhang: ittasság, stressz, légúti betegségek</a:t>
            </a:r>
            <a:endParaRPr kumimoji="0" lang="hu-HU" sz="2400" b="0" i="0" u="none" strike="noStrike" kern="1200" cap="none" spc="0" normalizeH="0" baseline="0" noProof="0" dirty="0">
              <a:ln>
                <a:solidFill>
                  <a:srgbClr val="FFFFFF">
                    <a:lumMod val="75000"/>
                    <a:lumOff val="25000"/>
                    <a:alpha val="10000"/>
                  </a:srgbClr>
                </a:solidFill>
              </a:ln>
              <a:solidFill>
                <a:srgbClr val="243D41"/>
              </a:solidFill>
              <a:effectLst>
                <a:outerShdw blurRad="9525" dist="25400" dir="14640000" algn="tl" rotWithShape="0">
                  <a:srgbClr val="FFFFFF">
                    <a:alpha val="3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782069F-955D-422C-9497-41A256524799}"/>
              </a:ext>
            </a:extLst>
          </p:cNvPr>
          <p:cNvSpPr/>
          <p:nvPr/>
        </p:nvSpPr>
        <p:spPr>
          <a:xfrm>
            <a:off x="0" y="5533834"/>
            <a:ext cx="465428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17AAB0B-531E-4A63-BE38-470DC5D8439A}"/>
              </a:ext>
            </a:extLst>
          </p:cNvPr>
          <p:cNvSpPr/>
          <p:nvPr/>
        </p:nvSpPr>
        <p:spPr>
          <a:xfrm>
            <a:off x="4654286" y="5533834"/>
            <a:ext cx="7537714" cy="36000"/>
          </a:xfrm>
          <a:prstGeom prst="rect">
            <a:avLst/>
          </a:prstGeom>
          <a:solidFill>
            <a:srgbClr val="31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5C298161-10D6-400D-B775-3C6DB74E1394}"/>
              </a:ext>
            </a:extLst>
          </p:cNvPr>
          <p:cNvSpPr txBox="1">
            <a:spLocks/>
          </p:cNvSpPr>
          <p:nvPr/>
        </p:nvSpPr>
        <p:spPr>
          <a:xfrm>
            <a:off x="4654285" y="0"/>
            <a:ext cx="7537715" cy="112268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4400" dirty="0">
                <a:solidFill>
                  <a:srgbClr val="2D4043"/>
                </a:solidFill>
              </a:rPr>
              <a:t>Megbízhatósági problémák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98CB6B20-9308-4658-AC64-455961ED22B4}"/>
              </a:ext>
            </a:extLst>
          </p:cNvPr>
          <p:cNvSpPr/>
          <p:nvPr/>
        </p:nvSpPr>
        <p:spPr>
          <a:xfrm>
            <a:off x="-1" y="4031006"/>
            <a:ext cx="465428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0E90B97C-8375-4705-9DBF-DF01C4BCAA94}"/>
              </a:ext>
            </a:extLst>
          </p:cNvPr>
          <p:cNvSpPr/>
          <p:nvPr/>
        </p:nvSpPr>
        <p:spPr>
          <a:xfrm>
            <a:off x="4654285" y="4031006"/>
            <a:ext cx="7537714" cy="36000"/>
          </a:xfrm>
          <a:prstGeom prst="rect">
            <a:avLst/>
          </a:prstGeom>
          <a:solidFill>
            <a:srgbClr val="31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9DE28AB0-7535-4A15-B201-930EE523B20F}"/>
              </a:ext>
            </a:extLst>
          </p:cNvPr>
          <p:cNvSpPr txBox="1">
            <a:spLocks/>
          </p:cNvSpPr>
          <p:nvPr/>
        </p:nvSpPr>
        <p:spPr>
          <a:xfrm>
            <a:off x="4654285" y="5569833"/>
            <a:ext cx="7537714" cy="128162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i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dirty="0">
                <a:solidFill>
                  <a:srgbClr val="2D404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TÁMADHATÓSÁG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01D7EF4-83CE-4531-86C5-F90139FA4D40}"/>
              </a:ext>
            </a:extLst>
          </p:cNvPr>
          <p:cNvSpPr/>
          <p:nvPr/>
        </p:nvSpPr>
        <p:spPr>
          <a:xfrm>
            <a:off x="0" y="1129233"/>
            <a:ext cx="4654286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F3BABBAA-2780-4F7F-B47F-96E78EF204E2}"/>
              </a:ext>
            </a:extLst>
          </p:cNvPr>
          <p:cNvSpPr/>
          <p:nvPr/>
        </p:nvSpPr>
        <p:spPr>
          <a:xfrm>
            <a:off x="4654286" y="1129233"/>
            <a:ext cx="7537714" cy="36000"/>
          </a:xfrm>
          <a:prstGeom prst="rect">
            <a:avLst/>
          </a:prstGeom>
          <a:solidFill>
            <a:srgbClr val="31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ubai" panose="02040603050505030304"/>
              <a:ea typeface="+mn-ea"/>
              <a:cs typeface="+mn-cs"/>
            </a:endParaRP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8504A9D0-497D-40BF-A935-FEC2283FDF46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368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 animBg="1"/>
      <p:bldP spid="10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676E7B-0D45-4767-8DDE-9A1C8A0E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FFFFFF"/>
                </a:solidFill>
              </a:rPr>
              <a:t>Aktuális biztonsági kérdésfelvetések</a:t>
            </a:r>
          </a:p>
        </p:txBody>
      </p:sp>
      <p:graphicFrame>
        <p:nvGraphicFramePr>
          <p:cNvPr id="4" name="Táblázat 4">
            <a:extLst>
              <a:ext uri="{FF2B5EF4-FFF2-40B4-BE49-F238E27FC236}">
                <a16:creationId xmlns:a16="http://schemas.microsoft.com/office/drawing/2014/main" id="{F2DCD7C0-28B6-46E5-87D9-3FB99D72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95732"/>
              </p:ext>
            </p:extLst>
          </p:nvPr>
        </p:nvGraphicFramePr>
        <p:xfrm>
          <a:off x="181076" y="2803770"/>
          <a:ext cx="11819196" cy="377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74">
                  <a:extLst>
                    <a:ext uri="{9D8B030D-6E8A-4147-A177-3AD203B41FA5}">
                      <a16:colId xmlns:a16="http://schemas.microsoft.com/office/drawing/2014/main" val="998434444"/>
                    </a:ext>
                  </a:extLst>
                </a:gridCol>
                <a:gridCol w="3484922">
                  <a:extLst>
                    <a:ext uri="{9D8B030D-6E8A-4147-A177-3AD203B41FA5}">
                      <a16:colId xmlns:a16="http://schemas.microsoft.com/office/drawing/2014/main" val="3237650980"/>
                    </a:ext>
                  </a:extLst>
                </a:gridCol>
              </a:tblGrid>
              <a:tr h="1517364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Probléma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Megbízhatóságra gyakorolt hatás jellege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397909"/>
                  </a:ext>
                </a:extLst>
              </a:tr>
              <a:tr h="763481">
                <a:tc>
                  <a:txBody>
                    <a:bodyPr/>
                    <a:lstStyle/>
                    <a:p>
                      <a:pPr marL="3429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243D41"/>
                        </a:buClr>
                        <a:buSzPct val="70000"/>
                        <a:buFont typeface="Wingdings 2" charset="2"/>
                        <a:buChar char=""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solidFill>
                              <a:srgbClr val="FFFFFF">
                                <a:lumMod val="75000"/>
                                <a:lumOff val="25000"/>
                                <a:alpha val="10000"/>
                              </a:srgbClr>
                            </a:solidFill>
                          </a:ln>
                          <a:solidFill>
                            <a:srgbClr val="2D4043"/>
                          </a:solidFill>
                          <a:effectLst>
                            <a:outerShdw blurRad="9525" dist="25400" dir="14640000" algn="tl" rotWithShape="0">
                              <a:srgbClr val="FFFFFF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Adatvédelem miatt fragmentum tárolása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solidFill>
                            <a:srgbClr val="2D4043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technikai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919521"/>
                  </a:ext>
                </a:extLst>
              </a:tr>
              <a:tr h="765977">
                <a:tc>
                  <a:txBody>
                    <a:bodyPr/>
                    <a:lstStyle/>
                    <a:p>
                      <a:pPr marL="3429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243D41"/>
                        </a:buClr>
                        <a:buSzPct val="70000"/>
                        <a:buFont typeface="Wingdings 2" charset="2"/>
                        <a:buChar char=""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solidFill>
                              <a:srgbClr val="FFFFFF">
                                <a:lumMod val="75000"/>
                                <a:lumOff val="25000"/>
                                <a:alpha val="10000"/>
                              </a:srgbClr>
                            </a:solidFill>
                          </a:ln>
                          <a:solidFill>
                            <a:srgbClr val="2D4043"/>
                          </a:solidFill>
                          <a:effectLst>
                            <a:outerShdw blurRad="9525" dist="25400" dir="14640000" algn="tl" rotWithShape="0">
                              <a:srgbClr val="FFFFFF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Mesterséges intelligencia kapcsolódása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2D40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társadalmi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479249"/>
                  </a:ext>
                </a:extLst>
              </a:tr>
              <a:tr h="729502">
                <a:tc>
                  <a:txBody>
                    <a:bodyPr/>
                    <a:lstStyle/>
                    <a:p>
                      <a:pPr marL="342900" marR="0" lvl="0" indent="-30600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243D41"/>
                        </a:buClr>
                        <a:buSzPct val="70000"/>
                        <a:buFont typeface="Wingdings 2" charset="2"/>
                        <a:buChar char=""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solidFill>
                              <a:srgbClr val="FFFFFF">
                                <a:lumMod val="75000"/>
                                <a:lumOff val="25000"/>
                                <a:alpha val="10000"/>
                              </a:srgbClr>
                            </a:solidFill>
                          </a:ln>
                          <a:solidFill>
                            <a:srgbClr val="2D4043"/>
                          </a:solidFill>
                          <a:effectLst>
                            <a:outerShdw blurRad="9525" dist="25400" dir="14640000" algn="tl" rotWithShape="0">
                              <a:srgbClr val="FFFFFF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Biztonságtudatosság hiánya, mint humán kockázati tényező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2D404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társadalmi-technikai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715203"/>
                  </a:ext>
                </a:extLst>
              </a:tr>
            </a:tbl>
          </a:graphicData>
        </a:graphic>
      </p:graphicFrame>
      <p:sp>
        <p:nvSpPr>
          <p:cNvPr id="7" name="Ellipszis 6">
            <a:extLst>
              <a:ext uri="{FF2B5EF4-FFF2-40B4-BE49-F238E27FC236}">
                <a16:creationId xmlns:a16="http://schemas.microsoft.com/office/drawing/2014/main" id="{7F1B8F30-3450-4939-86A5-184697313FCC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2178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A25B8D-6DDD-49B1-8019-083C954B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1142007"/>
            <a:ext cx="4325242" cy="4570457"/>
          </a:xfrm>
          <a:effectLst/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hu-HU" sz="3200" dirty="0"/>
              <a:t>Biztonságtudatosság</a:t>
            </a:r>
            <a:br>
              <a:rPr lang="hu-HU" sz="3200" dirty="0"/>
            </a:br>
            <a:r>
              <a:rPr lang="hu-HU" sz="3200" dirty="0"/>
              <a:t>és hiányának szerepe egyes társadalmi érintettségű fenyegetésekben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F02E5C-181E-46F0-8634-4648D4ED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142007"/>
            <a:ext cx="6617873" cy="4570457"/>
          </a:xfrm>
          <a:effectLst/>
        </p:spPr>
        <p:txBody>
          <a:bodyPr anchor="ctr">
            <a:normAutofit/>
          </a:bodyPr>
          <a:lstStyle/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Ujjlenyomat megbízhatóságával kapcsolatos tévhitek</a:t>
            </a:r>
          </a:p>
          <a:p>
            <a:r>
              <a:rPr lang="hu-H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FaceApp</a:t>
            </a:r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 - ÁSZF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Jelszó- és PIN-kódhasználati kultúra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Ingyenes szolgáltatások preferálása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Egy- vagy többfaktoros azonosítás?</a:t>
            </a:r>
          </a:p>
          <a:p>
            <a:r>
              <a:rPr lang="hu-HU" sz="2400" dirty="0">
                <a:latin typeface="Verdana" panose="020B0604030504040204" pitchFamily="34" charset="0"/>
                <a:ea typeface="Verdana" panose="020B0604030504040204" pitchFamily="34" charset="0"/>
              </a:rPr>
              <a:t>Egészségügy: vizsgálati eredmények, minták, egyéb adatok tárolása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1D5708C1-0C29-42CE-B3EC-232167865CD0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398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B051A4-96A7-4A11-9DAD-063A9C57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65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A147451-B59E-478E-8EEB-779899B2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741515"/>
            <a:ext cx="10353761" cy="1633340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FFFFFF"/>
                </a:solidFill>
              </a:rPr>
              <a:t>Kockázatkezelés javasolt eszközei</a:t>
            </a:r>
            <a:br>
              <a:rPr lang="hu-HU" sz="4800" dirty="0">
                <a:solidFill>
                  <a:srgbClr val="FFFFFF"/>
                </a:solidFill>
              </a:rPr>
            </a:br>
            <a:r>
              <a:rPr lang="hu-HU" sz="4800" dirty="0">
                <a:solidFill>
                  <a:srgbClr val="FFFFFF"/>
                </a:solidFill>
              </a:rPr>
              <a:t>– lehetséges kutatási irányok –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D5B2D6F5-F9C2-413C-8E2C-EAA7D206B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54894"/>
              </p:ext>
            </p:extLst>
          </p:nvPr>
        </p:nvGraphicFramePr>
        <p:xfrm>
          <a:off x="914400" y="3070225"/>
          <a:ext cx="10353675" cy="304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zis 6">
            <a:extLst>
              <a:ext uri="{FF2B5EF4-FFF2-40B4-BE49-F238E27FC236}">
                <a16:creationId xmlns:a16="http://schemas.microsoft.com/office/drawing/2014/main" id="{16CF84A7-7139-48BD-8AA6-49B6C6FEA5E8}"/>
              </a:ext>
            </a:extLst>
          </p:cNvPr>
          <p:cNvSpPr/>
          <p:nvPr/>
        </p:nvSpPr>
        <p:spPr>
          <a:xfrm>
            <a:off x="9526" y="9524"/>
            <a:ext cx="432000" cy="4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26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D41"/>
      </a:dk2>
      <a:lt2>
        <a:srgbClr val="E6E8EB"/>
      </a:lt2>
      <a:accent1>
        <a:srgbClr val="C3644D"/>
      </a:accent1>
      <a:accent2>
        <a:srgbClr val="B1833B"/>
      </a:accent2>
      <a:accent3>
        <a:srgbClr val="A3A541"/>
      </a:accent3>
      <a:accent4>
        <a:srgbClr val="3BB1AB"/>
      </a:accent4>
      <a:accent5>
        <a:srgbClr val="4D98C3"/>
      </a:accent5>
      <a:accent6>
        <a:srgbClr val="4A62B7"/>
      </a:accent6>
      <a:hlink>
        <a:srgbClr val="5883C7"/>
      </a:hlink>
      <a:folHlink>
        <a:srgbClr val="848484"/>
      </a:folHlink>
    </a:clrScheme>
    <a:fontScheme name="Slate">
      <a:majorFont>
        <a:latin typeface="Georgia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Dubai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371</Words>
  <Application>Microsoft Office PowerPoint</Application>
  <PresentationFormat>Szélesvásznú</PresentationFormat>
  <Paragraphs>73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Dubai</vt:lpstr>
      <vt:lpstr>Georgia Pro</vt:lpstr>
      <vt:lpstr>Verdana</vt:lpstr>
      <vt:lpstr>Wingdings 2</vt:lpstr>
      <vt:lpstr>SlateVTI</vt:lpstr>
      <vt:lpstr>A biometrikus azonosítási megoldások aktuális biztonsági kérdései</vt:lpstr>
      <vt:lpstr>Tartalom</vt:lpstr>
      <vt:lpstr>Tudományos probléma</vt:lpstr>
      <vt:lpstr>Biometrikus azonosítás</vt:lpstr>
      <vt:lpstr>Korai precedensek</vt:lpstr>
      <vt:lpstr>Általános külső hatások:</vt:lpstr>
      <vt:lpstr>Aktuális biztonsági kérdésfelvetések</vt:lpstr>
      <vt:lpstr>Biztonságtudatosság és hiányának szerepe egyes társadalmi érintettségű fenyegetésekben</vt:lpstr>
      <vt:lpstr>Kockázatkezelés javasolt eszközei – lehetséges kutatási irányok –</vt:lpstr>
      <vt:lpstr>Köszönöm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biometrikus azonosítási megoldások aktuális biztonsági kérdései</dc:title>
  <dc:creator>Balázs és Réka Kárász</dc:creator>
  <cp:lastModifiedBy>Balázs és Réka Kárász</cp:lastModifiedBy>
  <cp:revision>25</cp:revision>
  <dcterms:created xsi:type="dcterms:W3CDTF">2019-10-25T15:16:46Z</dcterms:created>
  <dcterms:modified xsi:type="dcterms:W3CDTF">2019-11-14T13:42:24Z</dcterms:modified>
</cp:coreProperties>
</file>